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5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D28D5-0193-4C89-9A3F-85859A6BA63D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E70C8-6B58-425A-B97C-C3B88F222B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E70C8-6B58-425A-B97C-C3B88F222BC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C77053F-5BD2-4293-AEDE-85A676CFF126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2044FFE-BC51-4B64-AD86-B8C640213E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42852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 smtClean="0"/>
              <a:t>Модели строения  молекул</a:t>
            </a:r>
            <a:endParaRPr lang="ru-RU" dirty="0"/>
          </a:p>
        </p:txBody>
      </p:sp>
      <p:pic>
        <p:nvPicPr>
          <p:cNvPr id="11266" name="Picture 2" descr="http://im3-tub-ru.yandex.net/i?id=242877619-70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285860"/>
            <a:ext cx="2286015" cy="168089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14348" y="3071810"/>
            <a:ext cx="15001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H</a:t>
            </a:r>
            <a:r>
              <a:rPr lang="ru-RU" sz="4000" baseline="-25000" dirty="0" smtClean="0"/>
              <a:t>2</a:t>
            </a:r>
            <a:r>
              <a:rPr lang="ru-RU" sz="4000" dirty="0" smtClean="0"/>
              <a:t>O</a:t>
            </a:r>
          </a:p>
          <a:p>
            <a:r>
              <a:rPr lang="ru-RU" sz="2400" dirty="0" smtClean="0"/>
              <a:t>вода</a:t>
            </a:r>
            <a:endParaRPr lang="ru-RU" sz="2400" dirty="0"/>
          </a:p>
        </p:txBody>
      </p:sp>
      <p:pic>
        <p:nvPicPr>
          <p:cNvPr id="11268" name="Picture 4" descr="http://static.prm.ru/images/news/prm-ru/ammiak_20120705.jpg"/>
          <p:cNvPicPr>
            <a:picLocks noChangeAspect="1" noChangeArrowheads="1"/>
          </p:cNvPicPr>
          <p:nvPr/>
        </p:nvPicPr>
        <p:blipFill>
          <a:blip r:embed="rId4"/>
          <a:srcRect r="-1333" b="10000"/>
          <a:stretch>
            <a:fillRect/>
          </a:stretch>
        </p:blipFill>
        <p:spPr bwMode="auto">
          <a:xfrm>
            <a:off x="3071802" y="1928802"/>
            <a:ext cx="1714512" cy="128588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071802" y="3429000"/>
            <a:ext cx="1643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NH</a:t>
            </a:r>
            <a:r>
              <a:rPr lang="ru-RU" sz="3600" baseline="-25000" dirty="0" smtClean="0"/>
              <a:t>3    аммиак</a:t>
            </a:r>
            <a:endParaRPr lang="ru-RU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5214942" y="2500306"/>
            <a:ext cx="1500198" cy="1214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CH</a:t>
            </a:r>
            <a:r>
              <a:rPr lang="ru-RU" sz="3600" baseline="-25000" dirty="0" smtClean="0"/>
              <a:t>4    </a:t>
            </a:r>
          </a:p>
          <a:p>
            <a:r>
              <a:rPr lang="ru-RU" sz="3600" baseline="-25000" dirty="0" smtClean="0"/>
              <a:t>Метан</a:t>
            </a:r>
            <a:endParaRPr lang="ru-RU" sz="3600" dirty="0"/>
          </a:p>
        </p:txBody>
      </p:sp>
      <p:pic>
        <p:nvPicPr>
          <p:cNvPr id="11270" name="Picture 6" descr="http://www.hoahocngaynay.com/images/stories/thumbnails/01052011/methan-molecule_5fd6ed84a567f794146ca4ed0451007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43636" y="1142984"/>
            <a:ext cx="2214578" cy="1762436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5857884" y="4500570"/>
            <a:ext cx="2714644" cy="1071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/>
              <a:t>HCl</a:t>
            </a:r>
            <a:r>
              <a:rPr lang="ru-RU" sz="4000" dirty="0" smtClean="0"/>
              <a:t> </a:t>
            </a:r>
          </a:p>
          <a:p>
            <a:r>
              <a:rPr lang="ru-RU" sz="2400" dirty="0" err="1" smtClean="0"/>
              <a:t>хлороводород</a:t>
            </a:r>
            <a:endParaRPr lang="ru-RU" sz="2400" dirty="0"/>
          </a:p>
        </p:txBody>
      </p:sp>
      <p:pic>
        <p:nvPicPr>
          <p:cNvPr id="11272" name="Picture 8" descr="http://artwork.whnlive.com/648px-Hydrogen-chloride-3D-vdW-labelled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15140" y="3071810"/>
            <a:ext cx="1854764" cy="171451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500034" y="4929198"/>
            <a:ext cx="3975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Что общего в составе молекул?</a:t>
            </a:r>
          </a:p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00034" y="5429264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Чем они отличаются друг от друга?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71612"/>
            <a:ext cx="7786742" cy="1428760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Проблема:</a:t>
            </a:r>
            <a:r>
              <a:rPr lang="ru-RU" dirty="0" smtClean="0"/>
              <a:t> Почему различные атомы  элементов удерживают различное количество атомов водорода?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928662" y="5786454"/>
            <a:ext cx="6329378" cy="6801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40962" name="Picture 2" descr="http://www.animated-gifs.eu/alphabet-ladybirds/003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2500306"/>
            <a:ext cx="1714512" cy="25146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857760"/>
            <a:ext cx="8009314" cy="16047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“валентность” происходит от лат. </a:t>
            </a:r>
            <a:r>
              <a:rPr lang="ru-RU" dirty="0" err="1" smtClean="0"/>
              <a:t>valentia</a:t>
            </a:r>
            <a:r>
              <a:rPr lang="ru-RU" dirty="0" smtClean="0"/>
              <a:t> – сила.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857224" y="1142984"/>
            <a:ext cx="6858048" cy="2286016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Валентность – это свойство атомов удерживать определённое число других атомов в соединении.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://sinergi-school.narod.ru/d6b57bc33622e1ed685267db6f38938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2500306"/>
            <a:ext cx="1423990" cy="13349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0" y="1285860"/>
            <a:ext cx="12858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H</a:t>
            </a:r>
            <a:r>
              <a:rPr lang="ru-RU" sz="2400" baseline="-25000" dirty="0"/>
              <a:t>2</a:t>
            </a:r>
            <a:r>
              <a:rPr lang="ru-RU" sz="2400" dirty="0"/>
              <a:t>S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072494" cy="7143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Алгоритм определения валентности.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1285860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1. Запишите формулу вещества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57818" y="2000240"/>
            <a:ext cx="9286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I</a:t>
            </a:r>
            <a:br>
              <a:rPr lang="ru-RU" sz="2400" dirty="0"/>
            </a:br>
            <a:r>
              <a:rPr lang="ru-RU" sz="2400" dirty="0"/>
              <a:t>H</a:t>
            </a:r>
            <a:r>
              <a:rPr lang="ru-RU" sz="2400" baseline="-25000" dirty="0"/>
              <a:t>2</a:t>
            </a:r>
            <a:r>
              <a:rPr lang="ru-RU" sz="2400" dirty="0"/>
              <a:t>S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2285992"/>
            <a:ext cx="5572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2. Обозначьте известную валентность элемента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3000364" y="1714488"/>
            <a:ext cx="428628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143636" y="2928934"/>
            <a:ext cx="10001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sz="2400" dirty="0"/>
              <a:t>  2</a:t>
            </a:r>
            <a:br>
              <a:rPr lang="ru-RU" sz="2400" dirty="0"/>
            </a:br>
            <a:r>
              <a:rPr lang="ru-RU" sz="2400" dirty="0"/>
              <a:t>I</a:t>
            </a:r>
            <a:br>
              <a:rPr lang="ru-RU" sz="2400" dirty="0"/>
            </a:br>
            <a:r>
              <a:rPr lang="ru-RU" sz="2400" dirty="0"/>
              <a:t>H</a:t>
            </a:r>
            <a:r>
              <a:rPr lang="ru-RU" sz="2400" baseline="-25000" dirty="0"/>
              <a:t>2</a:t>
            </a:r>
            <a:r>
              <a:rPr lang="ru-RU" sz="2400" dirty="0"/>
              <a:t>S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3286124"/>
            <a:ext cx="6000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3. Найдите число единиц валентности атомов известного элемента, умножив валентность элемента на количество его атомов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3929058" y="2714620"/>
            <a:ext cx="42862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214942" y="4000504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286644" y="4071942"/>
            <a:ext cx="11430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 2</a:t>
            </a:r>
            <a:br>
              <a:rPr lang="ru-RU" dirty="0"/>
            </a:br>
            <a:r>
              <a:rPr lang="ru-RU" dirty="0"/>
              <a:t>I   II</a:t>
            </a:r>
            <a:br>
              <a:rPr lang="ru-RU" dirty="0"/>
            </a:br>
            <a:r>
              <a:rPr lang="ru-RU" dirty="0"/>
              <a:t>H</a:t>
            </a:r>
            <a:r>
              <a:rPr lang="ru-RU" baseline="-25000" dirty="0"/>
              <a:t>2</a:t>
            </a:r>
            <a:r>
              <a:rPr lang="ru-RU" dirty="0"/>
              <a:t>S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57158" y="4500570"/>
            <a:ext cx="65722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4. Поделите число единиц валентности атомов на количество атомов другого элемента. Полученный ответ и является искомой валентностью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500562" y="5429264"/>
            <a:ext cx="10001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I   II </a:t>
            </a:r>
            <a:br>
              <a:rPr lang="ru-RU" dirty="0"/>
            </a:br>
            <a:r>
              <a:rPr lang="ru-RU" dirty="0"/>
              <a:t>H</a:t>
            </a:r>
            <a:r>
              <a:rPr lang="ru-RU" baseline="-25000" dirty="0"/>
              <a:t>2</a:t>
            </a:r>
            <a:r>
              <a:rPr lang="ru-RU" dirty="0"/>
              <a:t>S</a:t>
            </a:r>
            <a:br>
              <a:rPr lang="ru-RU" dirty="0"/>
            </a:br>
            <a:r>
              <a:rPr lang="ru-RU" dirty="0"/>
              <a:t>(2=2)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71472" y="5572140"/>
            <a:ext cx="46838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5. Сделайте проверку</a:t>
            </a:r>
          </a:p>
        </p:txBody>
      </p:sp>
      <p:sp>
        <p:nvSpPr>
          <p:cNvPr id="16" name="Стрелка вниз 15"/>
          <p:cNvSpPr/>
          <p:nvPr/>
        </p:nvSpPr>
        <p:spPr>
          <a:xfrm rot="16200000">
            <a:off x="3643306" y="5429264"/>
            <a:ext cx="500066" cy="642942"/>
          </a:xfrm>
          <a:prstGeom prst="downArrow">
            <a:avLst>
              <a:gd name="adj1" fmla="val 3593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90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9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4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95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/>
      <p:bldP spid="13" grpId="0"/>
      <p:bldP spid="14" grpId="0"/>
      <p:bldP spid="15" grpId="0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Поиграем кто быстрее?</a:t>
            </a:r>
            <a:endParaRPr lang="ru-RU" dirty="0"/>
          </a:p>
        </p:txBody>
      </p:sp>
      <p:pic>
        <p:nvPicPr>
          <p:cNvPr id="1026" name="Picture 2" descr="http://s10.rimg.info/c49b9ed1a8ff6a8ee348051a17feeb1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1571612"/>
            <a:ext cx="1714512" cy="1714512"/>
          </a:xfrm>
          <a:prstGeom prst="rect">
            <a:avLst/>
          </a:prstGeom>
          <a:noFill/>
        </p:spPr>
      </p:pic>
      <p:pic>
        <p:nvPicPr>
          <p:cNvPr id="1028" name="Picture 4" descr="http://s10.rimg.info/c49b9ed1a8ff6a8ee348051a17feeb1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500306"/>
            <a:ext cx="1881192" cy="1881192"/>
          </a:xfrm>
          <a:prstGeom prst="rect">
            <a:avLst/>
          </a:prstGeom>
          <a:noFill/>
        </p:spPr>
      </p:pic>
      <p:pic>
        <p:nvPicPr>
          <p:cNvPr id="1030" name="Picture 6" descr="http://s10.rimg.info/c49b9ed1a8ff6a8ee348051a17feeb1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928670"/>
            <a:ext cx="1571636" cy="1571636"/>
          </a:xfrm>
          <a:prstGeom prst="rect">
            <a:avLst/>
          </a:prstGeom>
          <a:noFill/>
        </p:spPr>
      </p:pic>
      <p:pic>
        <p:nvPicPr>
          <p:cNvPr id="1034" name="Picture 10" descr="http://s008.radikal.ru/i305/1109/a2/bfc87f89b96d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3286124"/>
            <a:ext cx="1143009" cy="1379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85185E-6 L -0.39375 0.22037 " pathEditMode="relative" ptsTypes="AA">
                                      <p:cBhvr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82</TotalTime>
  <Words>111</Words>
  <Application>Microsoft Office PowerPoint</Application>
  <PresentationFormat>Экран (4:3)</PresentationFormat>
  <Paragraphs>26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Модели строения  молекул</vt:lpstr>
      <vt:lpstr>  Проблема: Почему различные атомы  элементов удерживают различное количество атомов водорода? </vt:lpstr>
      <vt:lpstr>“валентность” происходит от лат. valentia – сила. </vt:lpstr>
      <vt:lpstr>Алгоритм определения валентности.</vt:lpstr>
      <vt:lpstr>Поиграем кто быстрее?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Модели строения  молекул</dc:title>
  <dc:creator>Максим</dc:creator>
  <cp:lastModifiedBy>Максим</cp:lastModifiedBy>
  <cp:revision>10</cp:revision>
  <dcterms:created xsi:type="dcterms:W3CDTF">2013-10-09T16:34:30Z</dcterms:created>
  <dcterms:modified xsi:type="dcterms:W3CDTF">2013-10-14T15:34:58Z</dcterms:modified>
</cp:coreProperties>
</file>